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779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691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Phishing Awareness Training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617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Alert. Stay safe.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797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Hemant Tiwari 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87727D-B71E-3D7F-BDDF-B4F8DDE057A5}"/>
              </a:ext>
            </a:extLst>
          </p:cNvPr>
          <p:cNvSpPr/>
          <p:nvPr/>
        </p:nvSpPr>
        <p:spPr>
          <a:xfrm>
            <a:off x="5486400" y="7689272"/>
            <a:ext cx="9123218" cy="5403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783" y="557213"/>
            <a:ext cx="7480102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Quiz: Test Your Phishing IQ!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0783" y="1363742"/>
            <a:ext cx="1352883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Let's put your new knowledge to the test. Answer these questions to reinforce your understanding of phishing threats.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0783" y="1949887"/>
            <a:ext cx="389155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1: Is this email real or phishing?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50783" y="2353032"/>
            <a:ext cx="6572488" cy="3273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Urgent Security Alert: Your Account Has Been Suspended!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support@appple.com Dear Customer, We detected unusual activity on your Apple ID. To prevent unauthorized access, your account has been temporarily suspended. Please click here to verify your account immediately: </a:t>
            </a:r>
            <a:r>
              <a:rPr lang="en-US" sz="12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http://verify.apple.com.login.ru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Failure to do so will result in permanent account closure. Sincerely, Apple Support Team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0783" y="5768221"/>
            <a:ext cx="657248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A) Real – I should click the link immediately.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0783" y="6075045"/>
            <a:ext cx="657248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B) Phishing – The sender and link are suspicious, and the tone is urgent.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0783" y="6381869"/>
            <a:ext cx="657248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C) Real – It's a standard security notification.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0783" y="6775252"/>
            <a:ext cx="6572488" cy="755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B) Phishing – The sender's email address contains a misspelling ("appple.com"), the link is clearly malicious, and the urgent, threatening language is a classic phishing tactic.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4749" y="1949887"/>
            <a:ext cx="606373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2: What should you do if you receive the email above?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514749" y="2353032"/>
            <a:ext cx="657248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A) Click the link to verify your account immediately.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514749" y="2659856"/>
            <a:ext cx="657248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B) Reply to the email asking for clarification.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514749" y="2966680"/>
            <a:ext cx="657248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C) Report the email using your organization's tool and then delete it.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514749" y="3273504"/>
            <a:ext cx="657248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D) Forward it to your colleagues to warn them.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7514749" y="3666887"/>
            <a:ext cx="6572488" cy="755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C) Report the email using your organization's tool and then delete it. Never click links or reply to suspicious emails. Reporting helps IT identify and block similar threats.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E8BE90-D206-5196-6B19-EFE7796E76DC}"/>
              </a:ext>
            </a:extLst>
          </p:cNvPr>
          <p:cNvSpPr/>
          <p:nvPr/>
        </p:nvSpPr>
        <p:spPr>
          <a:xfrm>
            <a:off x="0" y="7737753"/>
            <a:ext cx="14630400" cy="491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063" y="605909"/>
            <a:ext cx="10877907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Introduction: The Growing Threat of Phishing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3063" y="1620679"/>
            <a:ext cx="1324427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is a deceptive cyberattack method where criminals attempt to trick individuals into revealing sensitive information, such as usernames, passwords, and credit card details, often by disguising themselves as a trustworthy entity.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3063" y="2674858"/>
            <a:ext cx="330731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Phishing is Dangerous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93063" y="3182183"/>
            <a:ext cx="638055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Compromises personal and organizational data.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3063" y="3568184"/>
            <a:ext cx="638055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financial losses and identity theft.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3063" y="3954185"/>
            <a:ext cx="638055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Damages reputation and trust.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398" y="2699623"/>
            <a:ext cx="6380559" cy="3146584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564398" y="5876687"/>
            <a:ext cx="198001" cy="198001"/>
          </a:xfrm>
          <a:prstGeom prst="roundRect">
            <a:avLst>
              <a:gd name="adj" fmla="val 9236"/>
            </a:avLst>
          </a:prstGeom>
          <a:solidFill>
            <a:srgbClr val="151738"/>
          </a:solidFill>
          <a:ln/>
        </p:spPr>
      </p:sp>
      <p:sp>
        <p:nvSpPr>
          <p:cNvPr id="10" name="Text 7"/>
          <p:cNvSpPr/>
          <p:nvPr/>
        </p:nvSpPr>
        <p:spPr>
          <a:xfrm>
            <a:off x="7823359" y="5876687"/>
            <a:ext cx="799028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9197578" y="5876687"/>
            <a:ext cx="198001" cy="198001"/>
          </a:xfrm>
          <a:prstGeom prst="roundRect">
            <a:avLst>
              <a:gd name="adj" fmla="val 9236"/>
            </a:avLst>
          </a:prstGeom>
          <a:solidFill>
            <a:srgbClr val="2E337D"/>
          </a:solidFill>
          <a:ln/>
        </p:spPr>
      </p:sp>
      <p:sp>
        <p:nvSpPr>
          <p:cNvPr id="12" name="Text 9"/>
          <p:cNvSpPr/>
          <p:nvPr/>
        </p:nvSpPr>
        <p:spPr>
          <a:xfrm>
            <a:off x="9456539" y="5876687"/>
            <a:ext cx="1221938" cy="396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Stolen Credentials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830878" y="5876687"/>
            <a:ext cx="198001" cy="198001"/>
          </a:xfrm>
          <a:prstGeom prst="roundRect">
            <a:avLst>
              <a:gd name="adj" fmla="val 9236"/>
            </a:avLst>
          </a:prstGeom>
          <a:solidFill>
            <a:srgbClr val="4C53BD"/>
          </a:solidFill>
          <a:ln/>
        </p:spPr>
      </p:sp>
      <p:sp>
        <p:nvSpPr>
          <p:cNvPr id="14" name="Text 11"/>
          <p:cNvSpPr/>
          <p:nvPr/>
        </p:nvSpPr>
        <p:spPr>
          <a:xfrm>
            <a:off x="11089838" y="5876687"/>
            <a:ext cx="797481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Malware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464058" y="5876687"/>
            <a:ext cx="198001" cy="198001"/>
          </a:xfrm>
          <a:prstGeom prst="roundRect">
            <a:avLst>
              <a:gd name="adj" fmla="val 9236"/>
            </a:avLst>
          </a:prstGeom>
          <a:solidFill>
            <a:srgbClr val="9195D7"/>
          </a:solidFill>
          <a:ln/>
        </p:spPr>
      </p:sp>
      <p:sp>
        <p:nvSpPr>
          <p:cNvPr id="16" name="Text 13"/>
          <p:cNvSpPr/>
          <p:nvPr/>
        </p:nvSpPr>
        <p:spPr>
          <a:xfrm>
            <a:off x="12723019" y="5876687"/>
            <a:ext cx="52292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564398" y="6495455"/>
            <a:ext cx="6380559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36% of data breaches are caused by phishing attacks.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statistic highlights the critical need for robust phishing awareness and prevention strategies. (Source: Verizon DBIR 2023)</a:t>
            </a:r>
            <a:endParaRPr lang="en-US" sz="15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13F0A-079A-7D00-760C-C8CD1C176E3F}"/>
              </a:ext>
            </a:extLst>
          </p:cNvPr>
          <p:cNvSpPr/>
          <p:nvPr/>
        </p:nvSpPr>
        <p:spPr>
          <a:xfrm>
            <a:off x="0" y="7762009"/>
            <a:ext cx="14536882" cy="467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84121"/>
            <a:ext cx="12793266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Objectives: Equipping You to Fight Phishing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0" y="1614368"/>
            <a:ext cx="1005126" cy="12062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9643" y="1815346"/>
            <a:ext cx="352329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 Phishing Tactics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09643" y="2250043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Differentiate between various types of phishing attacks.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40" y="2820591"/>
            <a:ext cx="1005126" cy="12062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9643" y="3021568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Recognize Threats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09643" y="3456265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red flags in suspicious emails and websites.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0" y="4026813"/>
            <a:ext cx="1005126" cy="12062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9643" y="4227790"/>
            <a:ext cx="423874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Defend Against Social Engineering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09643" y="4662488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how attackers manipulate human psychology.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40" y="5233035"/>
            <a:ext cx="1005126" cy="12062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9643" y="5434013"/>
            <a:ext cx="254734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Apply Best Practices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09643" y="5868710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 habits to protect yourself and the organization.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40" y="6439257"/>
            <a:ext cx="1005126" cy="12062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9643" y="6640235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Engage and Learn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09643" y="7074932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Reinforce knowledge through practical examples and quizzes.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B9C02-711A-2F49-537D-4C8444C04E4F}"/>
              </a:ext>
            </a:extLst>
          </p:cNvPr>
          <p:cNvSpPr/>
          <p:nvPr/>
        </p:nvSpPr>
        <p:spPr>
          <a:xfrm>
            <a:off x="0" y="7766089"/>
            <a:ext cx="14630400" cy="46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258" y="425291"/>
            <a:ext cx="6081951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Phishing? A Closer Look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41258" y="1217652"/>
            <a:ext cx="13547884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is a form of cybercrime where malicious actors masquerade as legitimate entities to trick individuals into divulging sensitive information or performing actions that benefit the attacker.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41258" y="2040969"/>
            <a:ext cx="1933099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Phishing Flow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4" y="1465064"/>
            <a:ext cx="6585347" cy="65853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1415" y="2040969"/>
            <a:ext cx="1933099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Phishing Types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1415" y="2437209"/>
            <a:ext cx="65853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Phishing: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Broad attacks via email.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1415" y="2738676"/>
            <a:ext cx="65853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Spear Phishing: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Targeted attacks on specific individuals.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1415" y="3040142"/>
            <a:ext cx="65853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Whaling: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Highly targeted attacks on senior executives.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1415" y="3341608"/>
            <a:ext cx="65853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Vishing: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Voice phishing, using phone calls.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1415" y="3643074"/>
            <a:ext cx="658534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Smishing: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SMS phishing, using text messages.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C0AB6-8C30-03F8-41A9-7D938D815385}"/>
              </a:ext>
            </a:extLst>
          </p:cNvPr>
          <p:cNvSpPr/>
          <p:nvPr/>
        </p:nvSpPr>
        <p:spPr>
          <a:xfrm>
            <a:off x="7055427" y="7734776"/>
            <a:ext cx="7574973" cy="4948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5963722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Anatomy of a Phishing Email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emails often contain subtle clues that can reveal their true nature. Learning to identify these indicators is crucial for protection.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2" y="2020014"/>
            <a:ext cx="6502003" cy="65020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2965" y="1998464"/>
            <a:ext cx="2153722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Indicators: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32965" y="2439948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Suspicious Sender: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Unrecognized or misspelled email addresses (e.g., support@micr0soft.com).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2965" y="3051453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Generic Greetings: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"Dear Customer" instead of your name.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2965" y="3387328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Urgent/Threatening Language: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Demands for immediate action, threats of account closure, or legal action.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2965" y="3998833"/>
            <a:ext cx="650200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Suspicious Links/Attachments: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Hover over links to reveal the true URL; avoid opening unexpected attachments.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63F22-E9A4-49ED-EE3D-9B8029DFBBDC}"/>
              </a:ext>
            </a:extLst>
          </p:cNvPr>
          <p:cNvSpPr/>
          <p:nvPr/>
        </p:nvSpPr>
        <p:spPr>
          <a:xfrm>
            <a:off x="7200900" y="7689273"/>
            <a:ext cx="7429500" cy="467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909" y="324445"/>
            <a:ext cx="3950494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Recognizing Fake Websites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2909" y="928926"/>
            <a:ext cx="1380458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often create fake websites that mimic legitimate ones to trick you into entering credentials or sensitive data.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2909" y="1368147"/>
            <a:ext cx="1925241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Genuine Website Example: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9" y="1685092"/>
            <a:ext cx="6758464" cy="67584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2909" y="8576191"/>
            <a:ext cx="6758464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 the secure HTTPS connection and the correct, trusted URL.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7466648" y="1368147"/>
            <a:ext cx="1663422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Fake Website Example:</a:t>
            </a:r>
            <a:endParaRPr lang="en-US" sz="11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767" y="1685091"/>
            <a:ext cx="6758464" cy="65445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66648" y="8576191"/>
            <a:ext cx="6758464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 for misspelled URLs, lack of HTTPS, and unusual design flaws.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412909" y="9047917"/>
            <a:ext cx="1925241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Tactics Used by Attackers: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412909" y="9409152"/>
            <a:ext cx="1380458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Look-alike URLs: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Subtle misspellings (e.g., "Amaz0n.com") or homograph attacks (using similar-looking characters).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412909" y="9639062"/>
            <a:ext cx="1380458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Design/Grammar: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Inconsistent branding, blurry logos, or obvious grammatical errors.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412909" y="9868972"/>
            <a:ext cx="1380458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HTTPS or Fake SSL: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Absence of "https://" or a padlock symbol, or an invalid/expired certificate.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700" y="573048"/>
            <a:ext cx="1117818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Engineering: The Human Element of Attack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7700" y="1521381"/>
            <a:ext cx="13335000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engineering exploits human psychology rather than technical vulnerabilities. Attackers manipulate victims into performing actions or divulging confidential information.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321481"/>
            <a:ext cx="462558" cy="4625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700" y="3015258"/>
            <a:ext cx="231326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Impersonation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7700" y="3415308"/>
            <a:ext cx="6551890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Pretending to be someone trustworthy (CEO, IT support, bank representative) to gain access or information.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810" y="2321481"/>
            <a:ext cx="462558" cy="4625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0810" y="3015258"/>
            <a:ext cx="231326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Urgency or Fear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430810" y="3415308"/>
            <a:ext cx="6551890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 false sense of urgency ("Your account will be suspended!") or fear ("Security breach detected!") to bypass critical thinking.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4469844"/>
            <a:ext cx="462558" cy="4625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47700" y="5163622"/>
            <a:ext cx="231326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Exploiting Trust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647700" y="5563672"/>
            <a:ext cx="6551890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existing relationships or trust in authority figures to manipulate actions.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810" y="4469844"/>
            <a:ext cx="462558" cy="4625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0810" y="5163622"/>
            <a:ext cx="231326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Curiosity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7430810" y="5563672"/>
            <a:ext cx="6551890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intriguing subject lines or attachments ("Payroll changes," "New policy update") to pique interest and encourage clicks.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47700" y="6433185"/>
            <a:ext cx="231326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 Scenarios:</a:t>
            </a:r>
            <a:endParaRPr lang="en-US" sz="1800" dirty="0"/>
          </a:p>
        </p:txBody>
      </p:sp>
      <p:sp>
        <p:nvSpPr>
          <p:cNvPr id="17" name="Text 11"/>
          <p:cNvSpPr/>
          <p:nvPr/>
        </p:nvSpPr>
        <p:spPr>
          <a:xfrm>
            <a:off x="647700" y="6999803"/>
            <a:ext cx="1333500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"CEO Scam":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 email from a fake CEO requesting an urgent wire transfer.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47700" y="7360563"/>
            <a:ext cx="1333500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"Tech Support Scam":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phone call from fake tech support asking for remote access to your computer.</a:t>
            </a:r>
            <a:endParaRPr lang="en-US" sz="14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F10A5F-2563-877B-1068-7DA7EEA1A46F}"/>
              </a:ext>
            </a:extLst>
          </p:cNvPr>
          <p:cNvSpPr/>
          <p:nvPr/>
        </p:nvSpPr>
        <p:spPr>
          <a:xfrm>
            <a:off x="0" y="7730836"/>
            <a:ext cx="14630400" cy="492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075" y="323731"/>
            <a:ext cx="9661922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Example: The Business Email Compromise (BEC) Attack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2075" y="927021"/>
            <a:ext cx="1380624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prominent example illustrating the severe consequences of phishing is the Business Email Compromise (BEC) attack that targeted a large multinational corporation in 2022.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2075" y="1365409"/>
            <a:ext cx="281737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Case Study: The Vendor Impersonation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412075" y="1666994"/>
            <a:ext cx="6759535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spoofed a vendor's email address, sending invoices with altered bank details.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2075" y="1896547"/>
            <a:ext cx="6759535" cy="37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finance employee, believing the email was legitimate, authorized a payment of </a:t>
            </a: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$2.5 million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the fraudulent account.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2075" y="2314456"/>
            <a:ext cx="6759535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fraud was only discovered weeks later, resulting in significant financial loss.</a:t>
            </a:r>
            <a:endParaRPr lang="en-US" sz="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527" y="1380173"/>
            <a:ext cx="6759535" cy="675953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12075" y="8448675"/>
            <a:ext cx="1471851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Lessons Learned: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412075" y="8809196"/>
            <a:ext cx="1380624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Everything: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Always verify payment changes through a secondary, trusted channel (e.g., a phone call to a known number).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412075" y="9038749"/>
            <a:ext cx="1380624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Multi-Layered Defense: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Combine technical safeguards (email filters) with human awareness and strong internal protocols.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412075" y="9268301"/>
            <a:ext cx="1380624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Training: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Consistent phishing awareness training is vital to keep employees vigilant against evolving tactics.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823" y="917972"/>
            <a:ext cx="11137821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 and Tips: Your Defense Strategy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7823" y="1910477"/>
            <a:ext cx="1327475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Adopting these habits can significantly reduce your risk of falling victim to phishing attacks and protect our organization's security.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7823" y="2705933"/>
            <a:ext cx="4295775" cy="91440"/>
          </a:xfrm>
          <a:prstGeom prst="roundRect">
            <a:avLst>
              <a:gd name="adj" fmla="val 8896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35198" y="2438281"/>
            <a:ext cx="581025" cy="581025"/>
          </a:xfrm>
          <a:prstGeom prst="roundRect">
            <a:avLst>
              <a:gd name="adj" fmla="val 157377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505" y="2583537"/>
            <a:ext cx="232410" cy="29051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4278" y="3213021"/>
            <a:ext cx="2536269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 Sender Details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4278" y="3631883"/>
            <a:ext cx="3862864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scrutinize the sender's full email address, not just the display name. Look for inconsistencies or misspellings.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67193" y="2705933"/>
            <a:ext cx="4295894" cy="91440"/>
          </a:xfrm>
          <a:prstGeom prst="roundRect">
            <a:avLst>
              <a:gd name="adj" fmla="val 88969"/>
            </a:avLst>
          </a:prstGeom>
          <a:solidFill>
            <a:srgbClr val="4950BC"/>
          </a:solidFill>
          <a:ln/>
        </p:spPr>
      </p:sp>
      <p:sp>
        <p:nvSpPr>
          <p:cNvPr id="10" name="Shape 7"/>
          <p:cNvSpPr/>
          <p:nvPr/>
        </p:nvSpPr>
        <p:spPr>
          <a:xfrm>
            <a:off x="7024568" y="2438281"/>
            <a:ext cx="581025" cy="581025"/>
          </a:xfrm>
          <a:prstGeom prst="roundRect">
            <a:avLst>
              <a:gd name="adj" fmla="val 157377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876" y="2583537"/>
            <a:ext cx="232410" cy="29051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83649" y="3213021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Hover Over Links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5383649" y="3631883"/>
            <a:ext cx="3862983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 clicking, hover your mouse over any embedded links to reveal the actual URL. Ensure it matches the legitimate site.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9656683" y="2705933"/>
            <a:ext cx="4295775" cy="91440"/>
          </a:xfrm>
          <a:prstGeom prst="roundRect">
            <a:avLst>
              <a:gd name="adj" fmla="val 88969"/>
            </a:avLst>
          </a:prstGeom>
          <a:solidFill>
            <a:srgbClr val="4950BC"/>
          </a:solidFill>
          <a:ln/>
        </p:spPr>
      </p:sp>
      <p:sp>
        <p:nvSpPr>
          <p:cNvPr id="15" name="Shape 11"/>
          <p:cNvSpPr/>
          <p:nvPr/>
        </p:nvSpPr>
        <p:spPr>
          <a:xfrm>
            <a:off x="11514058" y="2438281"/>
            <a:ext cx="581025" cy="581025"/>
          </a:xfrm>
          <a:prstGeom prst="roundRect">
            <a:avLst>
              <a:gd name="adj" fmla="val 157377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366" y="2583537"/>
            <a:ext cx="232410" cy="29051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3139" y="3213021"/>
            <a:ext cx="280630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Never Share Passwords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873139" y="3631883"/>
            <a:ext cx="3862864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Legitimate organizations will never ask for your password via email, text, or unsolicited phone calls.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677823" y="5239345"/>
            <a:ext cx="6540460" cy="91440"/>
          </a:xfrm>
          <a:prstGeom prst="roundRect">
            <a:avLst>
              <a:gd name="adj" fmla="val 88969"/>
            </a:avLst>
          </a:prstGeom>
          <a:solidFill>
            <a:srgbClr val="4950BC"/>
          </a:solidFill>
          <a:ln/>
        </p:spPr>
      </p:sp>
      <p:sp>
        <p:nvSpPr>
          <p:cNvPr id="20" name="Shape 15"/>
          <p:cNvSpPr/>
          <p:nvPr/>
        </p:nvSpPr>
        <p:spPr>
          <a:xfrm>
            <a:off x="3657481" y="4971693"/>
            <a:ext cx="581025" cy="581025"/>
          </a:xfrm>
          <a:prstGeom prst="roundRect">
            <a:avLst>
              <a:gd name="adj" fmla="val 157377"/>
            </a:avLst>
          </a:prstGeom>
          <a:solidFill>
            <a:srgbClr val="4950BC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788" y="5116949"/>
            <a:ext cx="232410" cy="29051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94278" y="5746433"/>
            <a:ext cx="4568309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Multi-Factor Authentication (MFA)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894278" y="6165294"/>
            <a:ext cx="6107549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MFA wherever possible. This adds an extra layer of security, making it harder for attackers to access your accounts even with compromised credentials.</a:t>
            </a:r>
            <a:endParaRPr lang="en-US" sz="1500" dirty="0"/>
          </a:p>
        </p:txBody>
      </p:sp>
      <p:sp>
        <p:nvSpPr>
          <p:cNvPr id="24" name="Shape 18"/>
          <p:cNvSpPr/>
          <p:nvPr/>
        </p:nvSpPr>
        <p:spPr>
          <a:xfrm>
            <a:off x="7411879" y="5239345"/>
            <a:ext cx="6540579" cy="91440"/>
          </a:xfrm>
          <a:prstGeom prst="roundRect">
            <a:avLst>
              <a:gd name="adj" fmla="val 88969"/>
            </a:avLst>
          </a:prstGeom>
          <a:solidFill>
            <a:srgbClr val="4950BC"/>
          </a:solidFill>
          <a:ln/>
        </p:spPr>
      </p:sp>
      <p:sp>
        <p:nvSpPr>
          <p:cNvPr id="25" name="Shape 19"/>
          <p:cNvSpPr/>
          <p:nvPr/>
        </p:nvSpPr>
        <p:spPr>
          <a:xfrm>
            <a:off x="10391656" y="4971693"/>
            <a:ext cx="581025" cy="581025"/>
          </a:xfrm>
          <a:prstGeom prst="roundRect">
            <a:avLst>
              <a:gd name="adj" fmla="val 157377"/>
            </a:avLst>
          </a:prstGeom>
          <a:solidFill>
            <a:srgbClr val="4950BC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5963" y="5116949"/>
            <a:ext cx="232410" cy="29051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28334" y="5746433"/>
            <a:ext cx="298870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 Suspicious Emails</a:t>
            </a:r>
            <a:endParaRPr lang="en-US" sz="1900" dirty="0"/>
          </a:p>
        </p:txBody>
      </p:sp>
      <p:sp>
        <p:nvSpPr>
          <p:cNvPr id="28" name="Text 21"/>
          <p:cNvSpPr/>
          <p:nvPr/>
        </p:nvSpPr>
        <p:spPr>
          <a:xfrm>
            <a:off x="7628334" y="6165294"/>
            <a:ext cx="6107668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an email looks suspicious, report it immediately using [Your Organization's Reporting Tool/Process]. Do not delete it.</a:t>
            </a:r>
            <a:endParaRPr lang="en-US" sz="15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D9CCD-CB2A-EAB9-2F88-3CAB6EAA1F96}"/>
              </a:ext>
            </a:extLst>
          </p:cNvPr>
          <p:cNvSpPr/>
          <p:nvPr/>
        </p:nvSpPr>
        <p:spPr>
          <a:xfrm>
            <a:off x="0" y="7741227"/>
            <a:ext cx="14630400" cy="488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1256</Words>
  <Application>Microsoft Office PowerPoint</Application>
  <PresentationFormat>Custom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Hemant Tiwari</cp:lastModifiedBy>
  <cp:revision>3</cp:revision>
  <dcterms:created xsi:type="dcterms:W3CDTF">2025-07-13T12:57:30Z</dcterms:created>
  <dcterms:modified xsi:type="dcterms:W3CDTF">2025-07-14T05:57:06Z</dcterms:modified>
</cp:coreProperties>
</file>